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6" r:id="rId3"/>
    <p:sldId id="277" r:id="rId5"/>
    <p:sldId id="260" r:id="rId6"/>
    <p:sldId id="307" r:id="rId7"/>
    <p:sldId id="318" r:id="rId8"/>
    <p:sldId id="309" r:id="rId9"/>
    <p:sldId id="308" r:id="rId10"/>
    <p:sldId id="317" r:id="rId11"/>
    <p:sldId id="267" r:id="rId12"/>
    <p:sldId id="268" r:id="rId13"/>
    <p:sldId id="272" r:id="rId14"/>
    <p:sldId id="295" r:id="rId15"/>
    <p:sldId id="296" r:id="rId16"/>
    <p:sldId id="319" r:id="rId17"/>
    <p:sldId id="320" r:id="rId18"/>
    <p:sldId id="321" r:id="rId19"/>
    <p:sldId id="271" r:id="rId20"/>
  </p:sldIdLst>
  <p:sldSz cx="12192000" cy="6858000"/>
  <p:notesSz cx="12192000" cy="6858000"/>
  <p:custDataLst>
    <p:tags r:id="rId24"/>
  </p:custDataLst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792" userDrawn="1">
          <p15:clr>
            <a:srgbClr val="A4A3A4"/>
          </p15:clr>
        </p15:guide>
        <p15:guide id="2" pos="21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78" d="100"/>
          <a:sy n="78" d="100"/>
        </p:scale>
        <p:origin x="-1536" y="-84"/>
      </p:cViewPr>
      <p:guideLst>
        <p:guide orient="horz" pos="2792"/>
        <p:guide pos="2147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4" Type="http://schemas.openxmlformats.org/officeDocument/2006/relationships/tags" Target="tags/tag2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6905979" y="0"/>
            <a:ext cx="52832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6905979" y="6513910"/>
            <a:ext cx="52832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chemeClr val="bg1"/>
                </a:solidFill>
                <a:latin typeface="Trebuchet MS" panose="020B0603020202020204"/>
                <a:cs typeface="Trebuchet MS" panose="020B0603020202020204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jpeg"/><Relationship Id="rId7" Type="http://schemas.openxmlformats.org/officeDocument/2006/relationships/image" Target="../media/image7.jpeg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7" Type="http://schemas.openxmlformats.org/officeDocument/2006/relationships/notesSlide" Target="../notesSlides/notesSlide1.xml"/><Relationship Id="rId16" Type="http://schemas.openxmlformats.org/officeDocument/2006/relationships/slideLayout" Target="../slideLayouts/slideLayout5.xml"/><Relationship Id="rId15" Type="http://schemas.openxmlformats.org/officeDocument/2006/relationships/image" Target="../media/image15.png"/><Relationship Id="rId14" Type="http://schemas.openxmlformats.org/officeDocument/2006/relationships/image" Target="../media/image14.jpeg"/><Relationship Id="rId13" Type="http://schemas.openxmlformats.org/officeDocument/2006/relationships/image" Target="../media/image13.png"/><Relationship Id="rId12" Type="http://schemas.openxmlformats.org/officeDocument/2006/relationships/image" Target="../media/image12.jpeg"/><Relationship Id="rId11" Type="http://schemas.openxmlformats.org/officeDocument/2006/relationships/image" Target="../media/image11.jpeg"/><Relationship Id="rId10" Type="http://schemas.openxmlformats.org/officeDocument/2006/relationships/image" Target="../media/image10.jpe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6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47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9.png"/><Relationship Id="rId7" Type="http://schemas.openxmlformats.org/officeDocument/2006/relationships/image" Target="../media/image48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0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image" Target="../media/image51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53.png"/><Relationship Id="rId7" Type="http://schemas.openxmlformats.org/officeDocument/2006/relationships/image" Target="../media/image52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9" Type="http://schemas.openxmlformats.org/officeDocument/2006/relationships/image" Target="../media/image56.png"/><Relationship Id="rId8" Type="http://schemas.openxmlformats.org/officeDocument/2006/relationships/image" Target="../media/image55.png"/><Relationship Id="rId7" Type="http://schemas.openxmlformats.org/officeDocument/2006/relationships/image" Target="../media/image5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0" Type="http://schemas.openxmlformats.org/officeDocument/2006/relationships/slideLayout" Target="../slideLayouts/slideLayout5.xml"/><Relationship Id="rId1" Type="http://schemas.openxmlformats.org/officeDocument/2006/relationships/image" Target="../media/image1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.xml"/><Relationship Id="rId7" Type="http://schemas.openxmlformats.org/officeDocument/2006/relationships/tags" Target="../tags/tag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4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image" Target="../media/image27.png"/><Relationship Id="rId8" Type="http://schemas.openxmlformats.org/officeDocument/2006/relationships/image" Target="../media/image26.png"/><Relationship Id="rId7" Type="http://schemas.openxmlformats.org/officeDocument/2006/relationships/image" Target="../media/image25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3" Type="http://schemas.openxmlformats.org/officeDocument/2006/relationships/slideLayout" Target="../slideLayouts/slideLayout1.xml"/><Relationship Id="rId12" Type="http://schemas.openxmlformats.org/officeDocument/2006/relationships/image" Target="../media/image30.png"/><Relationship Id="rId11" Type="http://schemas.openxmlformats.org/officeDocument/2006/relationships/image" Target="../media/image29.png"/><Relationship Id="rId10" Type="http://schemas.openxmlformats.org/officeDocument/2006/relationships/image" Target="../media/image28.png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32.png"/><Relationship Id="rId7" Type="http://schemas.openxmlformats.org/officeDocument/2006/relationships/image" Target="../media/image31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png"/><Relationship Id="rId8" Type="http://schemas.openxmlformats.org/officeDocument/2006/relationships/image" Target="../media/image34.png"/><Relationship Id="rId7" Type="http://schemas.openxmlformats.org/officeDocument/2006/relationships/image" Target="../media/image33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4" Type="http://schemas.openxmlformats.org/officeDocument/2006/relationships/slideLayout" Target="../slideLayouts/slideLayout1.xml"/><Relationship Id="rId13" Type="http://schemas.openxmlformats.org/officeDocument/2006/relationships/image" Target="../media/image39.png"/><Relationship Id="rId12" Type="http://schemas.openxmlformats.org/officeDocument/2006/relationships/image" Target="../media/image38.png"/><Relationship Id="rId11" Type="http://schemas.openxmlformats.org/officeDocument/2006/relationships/image" Target="../media/image37.png"/><Relationship Id="rId10" Type="http://schemas.openxmlformats.org/officeDocument/2006/relationships/image" Target="../media/image36.png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41.png"/><Relationship Id="rId7" Type="http://schemas.openxmlformats.org/officeDocument/2006/relationships/image" Target="../media/image40.png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5.xml"/><Relationship Id="rId8" Type="http://schemas.openxmlformats.org/officeDocument/2006/relationships/image" Target="../media/image45.png"/><Relationship Id="rId7" Type="http://schemas.openxmlformats.org/officeDocument/2006/relationships/image" Target="../media/image44.png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16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11503152" y="128015"/>
              <a:ext cx="571500" cy="72085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8763" y="690372"/>
              <a:ext cx="2924556" cy="240791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/>
          <p:cNvSpPr txBox="1"/>
          <p:nvPr/>
        </p:nvSpPr>
        <p:spPr>
          <a:xfrm>
            <a:off x="1006754" y="681780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82396" y="100584"/>
            <a:ext cx="3038855" cy="85039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1095755" y="128709"/>
            <a:ext cx="11008360" cy="77406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>
              <a:lnSpc>
                <a:spcPts val="1945"/>
              </a:lnSpc>
              <a:spcBef>
                <a:spcPts val="115"/>
              </a:spcBef>
              <a:tabLst>
                <a:tab pos="9258300" algn="l"/>
              </a:tabLst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09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	</a:t>
            </a:r>
            <a:r>
              <a:rPr sz="2250" b="1" spc="82" baseline="2600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2250" baseline="260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905"/>
              </a:lnSpc>
              <a:tabLst>
                <a:tab pos="9258300" algn="l"/>
              </a:tabLst>
            </a:pPr>
            <a:r>
              <a:rPr sz="3300" spc="-35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3300" spc="-532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3300" spc="-427" baseline="-35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4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</a:t>
            </a:r>
            <a:endParaRPr sz="1800">
              <a:latin typeface="Trebuchet MS" panose="020B0603020202020204"/>
              <a:cs typeface="Trebuchet MS" panose="020B0603020202020204"/>
            </a:endParaRPr>
          </a:p>
          <a:p>
            <a:pPr marR="63500" algn="r">
              <a:lnSpc>
                <a:spcPts val="2120"/>
              </a:lnSpc>
            </a:pP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0" y="0"/>
            <a:ext cx="12192000" cy="974090"/>
            <a:chOff x="0" y="0"/>
            <a:chExt cx="12192000" cy="974090"/>
          </a:xfrm>
        </p:grpSpPr>
        <p:sp>
          <p:nvSpPr>
            <p:cNvPr id="15" name="object 15"/>
            <p:cNvSpPr/>
            <p:nvPr/>
          </p:nvSpPr>
          <p:spPr>
            <a:xfrm>
              <a:off x="0" y="0"/>
              <a:ext cx="12191999" cy="973836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11503152" y="128015"/>
              <a:ext cx="571500" cy="71932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778763" y="690372"/>
              <a:ext cx="2924556" cy="239267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/>
          <p:cNvSpPr txBox="1"/>
          <p:nvPr/>
        </p:nvSpPr>
        <p:spPr>
          <a:xfrm>
            <a:off x="1006754" y="680891"/>
            <a:ext cx="2402840" cy="243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spc="-19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1600" spc="-35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1600" spc="-35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1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600" spc="-2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6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6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883919" y="73152"/>
            <a:ext cx="3403091" cy="8991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1083055" y="107137"/>
            <a:ext cx="221615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Chongqing</a:t>
            </a:r>
            <a:r>
              <a:rPr sz="2200" spc="-5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University</a:t>
            </a:r>
            <a:r>
              <a:rPr sz="2200" spc="-4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endParaRPr sz="22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200" spc="-28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22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697973" y="11281"/>
            <a:ext cx="1774825" cy="83185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205"/>
              </a:spcBef>
            </a:pPr>
            <a:r>
              <a:rPr sz="15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500">
              <a:latin typeface="Arial" panose="020B0604020202020204"/>
              <a:cs typeface="Arial" panose="020B0604020202020204"/>
            </a:endParaRPr>
          </a:p>
          <a:p>
            <a:pPr marL="12700" marR="5080" algn="ctr">
              <a:lnSpc>
                <a:spcPct val="100000"/>
              </a:lnSpc>
              <a:spcBef>
                <a:spcPts val="125"/>
              </a:spcBef>
            </a:pPr>
            <a:r>
              <a:rPr sz="1800" spc="-21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</a:t>
            </a:r>
            <a:r>
              <a:rPr sz="1800" spc="-5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2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Techniqueof </a:t>
            </a:r>
            <a:r>
              <a:rPr sz="1800" spc="-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8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800" spc="7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800" spc="-19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8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-89" y="986027"/>
            <a:ext cx="12192216" cy="4490085"/>
            <a:chOff x="-89" y="986027"/>
            <a:chExt cx="12192216" cy="4490085"/>
          </a:xfrm>
        </p:grpSpPr>
        <p:sp>
          <p:nvSpPr>
            <p:cNvPr id="23" name="object 23"/>
            <p:cNvSpPr/>
            <p:nvPr/>
          </p:nvSpPr>
          <p:spPr>
            <a:xfrm>
              <a:off x="0" y="986027"/>
              <a:ext cx="12192000" cy="4490085"/>
            </a:xfrm>
            <a:custGeom>
              <a:avLst/>
              <a:gdLst/>
              <a:ahLst/>
              <a:cxnLst/>
              <a:rect l="l" t="t" r="r" b="b"/>
              <a:pathLst>
                <a:path w="12192000" h="4490085">
                  <a:moveTo>
                    <a:pt x="12192000" y="0"/>
                  </a:moveTo>
                  <a:lnTo>
                    <a:pt x="0" y="0"/>
                  </a:lnTo>
                  <a:lnTo>
                    <a:pt x="0" y="4489704"/>
                  </a:lnTo>
                  <a:lnTo>
                    <a:pt x="12192000" y="4489704"/>
                  </a:lnTo>
                  <a:lnTo>
                    <a:pt x="12192000" y="0"/>
                  </a:lnTo>
                  <a:close/>
                </a:path>
              </a:pathLst>
            </a:custGeom>
            <a:solidFill>
              <a:srgbClr val="F1F1F1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-89" y="1187195"/>
              <a:ext cx="12192216" cy="104775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/>
          <p:cNvSpPr/>
          <p:nvPr/>
        </p:nvSpPr>
        <p:spPr>
          <a:xfrm>
            <a:off x="10754868" y="5894831"/>
            <a:ext cx="1437131" cy="96316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2" name="object 32"/>
          <p:cNvSpPr txBox="1"/>
          <p:nvPr/>
        </p:nvSpPr>
        <p:spPr>
          <a:xfrm>
            <a:off x="11168888" y="6501790"/>
            <a:ext cx="10604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0" dirty="0">
                <a:solidFill>
                  <a:srgbClr val="888888"/>
                </a:solidFill>
                <a:latin typeface="Arial" panose="020B0604020202020204"/>
                <a:cs typeface="Arial" panose="020B0604020202020204"/>
              </a:rPr>
              <a:t>1</a:t>
            </a:r>
            <a:endParaRPr sz="1200">
              <a:latin typeface="Arial" panose="020B0604020202020204"/>
              <a:cs typeface="Arial" panose="020B0604020202020204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5300" y="5871971"/>
            <a:ext cx="827532" cy="82905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4" name="object 34"/>
          <p:cNvSpPr/>
          <p:nvPr/>
        </p:nvSpPr>
        <p:spPr>
          <a:xfrm>
            <a:off x="1580388" y="5882640"/>
            <a:ext cx="821436" cy="8122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5" name="object 35"/>
          <p:cNvSpPr/>
          <p:nvPr/>
        </p:nvSpPr>
        <p:spPr>
          <a:xfrm>
            <a:off x="2703576" y="6024371"/>
            <a:ext cx="1260348" cy="681228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6" name="object 36"/>
          <p:cNvSpPr/>
          <p:nvPr/>
        </p:nvSpPr>
        <p:spPr>
          <a:xfrm>
            <a:off x="4287011" y="5926834"/>
            <a:ext cx="836676" cy="827530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7" name="object 37"/>
          <p:cNvSpPr txBox="1"/>
          <p:nvPr/>
        </p:nvSpPr>
        <p:spPr>
          <a:xfrm>
            <a:off x="8458200" y="5715000"/>
            <a:ext cx="3215640" cy="381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Reported </a:t>
            </a:r>
            <a:r>
              <a:rPr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by </a:t>
            </a:r>
            <a:r>
              <a:rPr lang="en-US" sz="24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Ling</a:t>
            </a:r>
            <a:r>
              <a:rPr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400" b="1" spc="-35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Tan</a:t>
            </a:r>
            <a:endParaRPr lang="en-US" sz="2400" b="1" spc="-35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4800" y="1450340"/>
            <a:ext cx="11153775" cy="1017905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wrap="square" lIns="0" tIns="12065" rIns="0" bIns="0" rtlCol="0">
            <a:noAutofit/>
          </a:bodyPr>
          <a:lstStyle/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PromptMM: Multi-Modal Knowledge Distillation for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  <a:p>
            <a:pPr marL="1746885" marR="5080" lvl="1" indent="-1277620" algn="ctr">
              <a:lnSpc>
                <a:spcPct val="100000"/>
              </a:lnSpc>
              <a:spcBef>
                <a:spcPts val="95"/>
              </a:spcBef>
            </a:pPr>
            <a:r>
              <a:rPr sz="2800" b="1" dirty="0">
                <a:solidFill>
                  <a:srgbClr val="1F4E79"/>
                </a:solidFill>
                <a:latin typeface="Times New Roman" panose="02020603050405020304"/>
                <a:cs typeface="Times New Roman" panose="02020603050405020304"/>
              </a:rPr>
              <a:t>Recommendation with Prompt-Tuning</a:t>
            </a:r>
            <a:endParaRPr sz="2800" b="1" dirty="0">
              <a:solidFill>
                <a:srgbClr val="1F4E79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9067800" y="5105400"/>
            <a:ext cx="2481580" cy="257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—— </a:t>
            </a:r>
            <a:r>
              <a:rPr lang="en-US" sz="1600" b="1" spc="150" dirty="0">
                <a:solidFill>
                  <a:srgbClr val="1F4E79"/>
                </a:solidFill>
                <a:latin typeface="Noto Sans Mono CJK HK"/>
                <a:cs typeface="Noto Sans Mono CJK HK"/>
              </a:rPr>
              <a:t>WWW 2024</a:t>
            </a:r>
            <a:endParaRPr sz="1600">
              <a:latin typeface="Noto Sans Mono CJK HK"/>
              <a:cs typeface="Noto Sans Mono CJK HK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581400" y="5257800"/>
            <a:ext cx="4740910" cy="636905"/>
          </a:xfrm>
          <a:prstGeom prst="rect">
            <a:avLst/>
          </a:prstGeom>
        </p:spPr>
        <p:txBody>
          <a:bodyPr vert="horz" wrap="square" lIns="0" tIns="12065" rIns="0" bIns="0" rtlCol="0">
            <a:noAutofit/>
          </a:bodyPr>
          <a:lstStyle/>
          <a:p>
            <a:pPr marR="28575" algn="ctr">
              <a:lnSpc>
                <a:spcPct val="100000"/>
              </a:lnSpc>
              <a:spcBef>
                <a:spcPts val="95"/>
              </a:spcBef>
            </a:pPr>
            <a:r>
              <a:rPr sz="1600" spc="-40" dirty="0">
                <a:latin typeface="Arial" panose="020B0604020202020204"/>
                <a:cs typeface="Arial" panose="020B0604020202020204"/>
              </a:rPr>
              <a:t>Code:</a:t>
            </a:r>
            <a:r>
              <a:rPr lang="en-US" sz="1600" spc="-40" dirty="0">
                <a:latin typeface="Arial" panose="020B0604020202020204"/>
                <a:cs typeface="Arial" panose="020B0604020202020204"/>
              </a:rPr>
              <a:t> https://github.com/HKUDS/PromptMM</a:t>
            </a:r>
            <a:endParaRPr lang="en-US" sz="1600" spc="-40" dirty="0">
              <a:latin typeface="Arial" panose="020B0604020202020204"/>
              <a:cs typeface="Arial" panose="020B0604020202020204"/>
            </a:endParaRPr>
          </a:p>
          <a:p>
            <a:pPr algn="ctr">
              <a:lnSpc>
                <a:spcPct val="100000"/>
              </a:lnSpc>
              <a:tabLst>
                <a:tab pos="1327150" algn="l"/>
              </a:tabLst>
            </a:pP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202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4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5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.</a:t>
            </a:r>
            <a:r>
              <a:rPr lang="en-US"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9</a:t>
            </a:r>
            <a:r>
              <a:rPr sz="1600" b="1" spc="-5" dirty="0">
                <a:solidFill>
                  <a:srgbClr val="A6A6A6"/>
                </a:solidFill>
                <a:latin typeface="Noto Sans Mono CJK HK"/>
                <a:cs typeface="Noto Sans Mono CJK HK"/>
              </a:rPr>
              <a:t> </a:t>
            </a:r>
            <a:r>
              <a:rPr sz="1600" b="1" spc="140" dirty="0">
                <a:solidFill>
                  <a:srgbClr val="A6A6A6"/>
                </a:solidFill>
                <a:latin typeface="Arial" panose="020B0604020202020204"/>
                <a:cs typeface="Arial" panose="020B0604020202020204"/>
              </a:rPr>
              <a:t>•</a:t>
            </a:r>
            <a:r>
              <a:rPr sz="1600" b="1" spc="10" dirty="0">
                <a:solidFill>
                  <a:srgbClr val="A6A6A6"/>
                </a:solidFill>
                <a:latin typeface="Noto Sans Mono CJK HK"/>
                <a:cs typeface="Noto Sans Mono CJK HK"/>
              </a:rPr>
              <a:t>ChongQing</a:t>
            </a:r>
            <a:endParaRPr sz="1600">
              <a:latin typeface="Noto Sans Mono CJK HK"/>
              <a:cs typeface="Noto Sans Mono CJK HK"/>
            </a:endParaRPr>
          </a:p>
        </p:txBody>
      </p:sp>
      <p:pic>
        <p:nvPicPr>
          <p:cNvPr id="26" name="图片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5150" y="2611755"/>
            <a:ext cx="11326495" cy="22745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33700" y="2003425"/>
            <a:ext cx="6961505" cy="313817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10" y="1588770"/>
            <a:ext cx="11549380" cy="36804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6200" y="2133600"/>
            <a:ext cx="6055360" cy="23806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88710" y="2057400"/>
            <a:ext cx="5818505" cy="37719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819400" y="1852295"/>
            <a:ext cx="6724015" cy="397129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3105" y="2418080"/>
            <a:ext cx="10765155" cy="2021205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91200" y="2362200"/>
            <a:ext cx="5357495" cy="225996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600" y="2438400"/>
            <a:ext cx="5396865" cy="151892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50" y="1256665"/>
            <a:ext cx="4763770" cy="497649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0" y="682625"/>
            <a:ext cx="4695190" cy="317373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58000" y="3777615"/>
            <a:ext cx="4648835" cy="3080385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3308603" y="2438400"/>
            <a:ext cx="4972050" cy="2268855"/>
            <a:chOff x="3308603" y="2438400"/>
            <a:chExt cx="4972050" cy="2268855"/>
          </a:xfrm>
        </p:grpSpPr>
        <p:sp>
          <p:nvSpPr>
            <p:cNvPr id="14" name="object 14"/>
            <p:cNvSpPr/>
            <p:nvPr/>
          </p:nvSpPr>
          <p:spPr>
            <a:xfrm>
              <a:off x="4097671" y="3788656"/>
              <a:ext cx="3473127" cy="346892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3308603" y="2438400"/>
              <a:ext cx="4972050" cy="22684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3974972" y="2764993"/>
            <a:ext cx="3642360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Thanks!</a:t>
            </a:r>
            <a:endParaRPr sz="8000"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71111" y="644524"/>
            <a:ext cx="3096260" cy="1153160"/>
            <a:chOff x="4501896" y="426719"/>
            <a:chExt cx="3096260" cy="1153160"/>
          </a:xfrm>
        </p:grpSpPr>
        <p:sp>
          <p:nvSpPr>
            <p:cNvPr id="14" name="object 14"/>
            <p:cNvSpPr/>
            <p:nvPr/>
          </p:nvSpPr>
          <p:spPr>
            <a:xfrm>
              <a:off x="4832358" y="1112514"/>
              <a:ext cx="2430512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01896" y="426719"/>
              <a:ext cx="3096005" cy="115290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08677" y="838327"/>
            <a:ext cx="24244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Motivation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1" name="文本框 20"/>
          <p:cNvSpPr txBox="1"/>
          <p:nvPr>
            <p:custDataLst>
              <p:tags r:id="rId7"/>
            </p:custDataLst>
          </p:nvPr>
        </p:nvSpPr>
        <p:spPr>
          <a:xfrm>
            <a:off x="1066800" y="2133600"/>
            <a:ext cx="9827260" cy="13328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p>
            <a:pPr indent="0" algn="l" fontAlgn="auto"/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1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Overfitting &amp; Sparsity. 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l" fontAlgn="auto"/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urrent multi-modal works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carry additional high-dimensional feature reduction layers. These additional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parameters aggravated overfitting that already exists due to data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sparsity, further increasing the difficulty of convergence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1066800" y="4126865"/>
            <a:ext cx="10568940" cy="16300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l">
              <a:buClrTx/>
              <a:buSzTx/>
              <a:buFontTx/>
            </a:pP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（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000">
                <a:latin typeface="Times New Roman" panose="02020603050405020304" charset="0"/>
                <a:cs typeface="Times New Roman" panose="02020603050405020304" charset="0"/>
              </a:rPr>
              <a:t>）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Noise &amp; Semantic Gap.  </a:t>
            </a:r>
            <a:endParaRPr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l">
              <a:buClrTx/>
              <a:buSzTx/>
              <a:buFontTx/>
            </a:pP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As side information, multimedia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content has inherent inaccuracies and redundancies when modeling user preference with collaborative relations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  <a:p>
            <a:pPr indent="457200" algn="l">
              <a:buClrTx/>
              <a:buSzTx/>
              <a:buFontTx/>
            </a:pP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T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he multi-modal context and u-i collaborative relations are originally derived from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>
                <a:latin typeface="Times New Roman" panose="02020603050405020304" charset="0"/>
                <a:cs typeface="Times New Roman" panose="02020603050405020304" charset="0"/>
              </a:rPr>
              <a:t>two different distributions with a large semantic gap</a:t>
            </a:r>
            <a:r>
              <a:rPr lang="en-US" sz="2000"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000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47945" y="304927"/>
            <a:ext cx="2783840" cy="1153160"/>
            <a:chOff x="4639055" y="339852"/>
            <a:chExt cx="2783840" cy="1153160"/>
          </a:xfrm>
        </p:grpSpPr>
        <p:sp>
          <p:nvSpPr>
            <p:cNvPr id="14" name="object 14"/>
            <p:cNvSpPr/>
            <p:nvPr/>
          </p:nvSpPr>
          <p:spPr>
            <a:xfrm>
              <a:off x="4981671" y="1025647"/>
              <a:ext cx="2078557" cy="17354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639055" y="339852"/>
              <a:ext cx="2783586" cy="1152906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990592" y="503884"/>
            <a:ext cx="21139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Overview</a:t>
            </a:r>
            <a:endParaRPr sz="40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445" y="1219200"/>
            <a:ext cx="11990705" cy="483044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62200" y="2057400"/>
            <a:ext cx="7510780" cy="308864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17008" y="53187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1046" y="682497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4445" y="1665605"/>
            <a:ext cx="5776595" cy="440055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51140" y="2514600"/>
            <a:ext cx="4156075" cy="400050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39915" y="3048000"/>
            <a:ext cx="5102225" cy="82994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17310" y="4191000"/>
            <a:ext cx="5624830" cy="368935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1"/>
          <a:srcRect l="3539"/>
          <a:stretch>
            <a:fillRect/>
          </a:stretch>
        </p:blipFill>
        <p:spPr>
          <a:xfrm>
            <a:off x="-44450" y="1600200"/>
            <a:ext cx="6333490" cy="4338955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>
          <a:blip r:embed="rId12"/>
          <a:srcRect r="1325" b="5797"/>
          <a:stretch>
            <a:fillRect/>
          </a:stretch>
        </p:blipFill>
        <p:spPr>
          <a:xfrm>
            <a:off x="6553200" y="4826000"/>
            <a:ext cx="1371600" cy="2889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29073" y="38074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2951" y="533272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25" name="图片 2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2590800"/>
            <a:ext cx="5870575" cy="122936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2000" y="1828800"/>
            <a:ext cx="3995420" cy="260477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29073" y="30454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33746" y="457072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13730" y="2132965"/>
            <a:ext cx="4410710" cy="730250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91200" y="2877820"/>
            <a:ext cx="5739765" cy="798830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10860" y="3657600"/>
            <a:ext cx="6408420" cy="225171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715000" y="1303020"/>
            <a:ext cx="5525135" cy="829945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1"/>
          <a:srcRect l="2747" r="2473"/>
          <a:stretch>
            <a:fillRect/>
          </a:stretch>
        </p:blipFill>
        <p:spPr>
          <a:xfrm>
            <a:off x="65405" y="3894455"/>
            <a:ext cx="5387975" cy="272351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12"/>
          <a:srcRect t="6090" r="1128"/>
          <a:stretch>
            <a:fillRect/>
          </a:stretch>
        </p:blipFill>
        <p:spPr>
          <a:xfrm>
            <a:off x="-76200" y="762000"/>
            <a:ext cx="5789930" cy="2790825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867400" y="5826760"/>
            <a:ext cx="5986145" cy="7912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pc="-275" dirty="0"/>
              <a:t>C</a:t>
            </a:r>
            <a:r>
              <a:rPr spc="-204" dirty="0"/>
              <a:t>h</a:t>
            </a:r>
            <a:r>
              <a:rPr spc="-245" dirty="0"/>
              <a:t>o</a:t>
            </a:r>
            <a:r>
              <a:rPr spc="-175" dirty="0"/>
              <a:t>n</a:t>
            </a:r>
            <a:r>
              <a:rPr spc="-180" dirty="0"/>
              <a:t>g</a:t>
            </a:r>
            <a:r>
              <a:rPr spc="-240" dirty="0"/>
              <a:t>q</a:t>
            </a:r>
            <a:r>
              <a:rPr spc="-135" dirty="0"/>
              <a:t>i</a:t>
            </a:r>
            <a:r>
              <a:rPr spc="-180" dirty="0"/>
              <a:t>n</a:t>
            </a:r>
            <a:r>
              <a:rPr spc="114" dirty="0"/>
              <a:t>g</a:t>
            </a:r>
            <a:r>
              <a:rPr spc="-365" dirty="0"/>
              <a:t>U</a:t>
            </a:r>
            <a:r>
              <a:rPr spc="-200" dirty="0"/>
              <a:t>n</a:t>
            </a:r>
            <a:r>
              <a:rPr spc="-135" dirty="0"/>
              <a:t>i</a:t>
            </a:r>
            <a:r>
              <a:rPr spc="-160" dirty="0"/>
              <a:t>v</a:t>
            </a:r>
            <a:r>
              <a:rPr spc="-235" dirty="0"/>
              <a:t>e</a:t>
            </a:r>
            <a:r>
              <a:rPr spc="-120" dirty="0"/>
              <a:t>r</a:t>
            </a:r>
            <a:r>
              <a:rPr spc="-70" dirty="0"/>
              <a:t>s</a:t>
            </a:r>
            <a:r>
              <a:rPr spc="-135" dirty="0"/>
              <a:t>i</a:t>
            </a:r>
            <a:r>
              <a:rPr spc="-204" dirty="0"/>
              <a:t>t</a:t>
            </a:r>
            <a:r>
              <a:rPr spc="-15" dirty="0"/>
              <a:t>y  </a:t>
            </a:r>
            <a:r>
              <a:rPr spc="-165" dirty="0"/>
              <a:t>of</a:t>
            </a:r>
            <a:r>
              <a:rPr spc="-265" dirty="0"/>
              <a:t> </a:t>
            </a:r>
            <a:r>
              <a:rPr spc="-195" dirty="0"/>
              <a:t>Technology</a:t>
            </a:r>
            <a:endParaRPr spc="-195" dirty="0"/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5029073" y="380746"/>
            <a:ext cx="2152650" cy="1040130"/>
            <a:chOff x="5017008" y="531876"/>
            <a:chExt cx="2152650" cy="1040130"/>
          </a:xfrm>
        </p:grpSpPr>
        <p:sp>
          <p:nvSpPr>
            <p:cNvPr id="14" name="object 14"/>
            <p:cNvSpPr/>
            <p:nvPr/>
          </p:nvSpPr>
          <p:spPr>
            <a:xfrm>
              <a:off x="5310825" y="1150592"/>
              <a:ext cx="1561971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17008" y="531876"/>
              <a:ext cx="2152649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322951" y="533272"/>
            <a:ext cx="15494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Method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0600" y="2819400"/>
            <a:ext cx="5586095" cy="807085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00200" y="2286000"/>
            <a:ext cx="2129790" cy="277241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57148" y="48383"/>
            <a:ext cx="11349990" cy="509905"/>
          </a:xfrm>
          <a:prstGeom prst="rect">
            <a:avLst/>
          </a:prstGeom>
        </p:spPr>
        <p:txBody>
          <a:bodyPr vert="horz" wrap="square" lIns="0" tIns="10160" rIns="0" bIns="0" rtlCol="0">
            <a:spAutoFit/>
          </a:bodyPr>
          <a:lstStyle/>
          <a:p>
            <a:pPr marR="582295" algn="r">
              <a:lnSpc>
                <a:spcPts val="880"/>
              </a:lnSpc>
              <a:spcBef>
                <a:spcPts val="80"/>
              </a:spcBef>
            </a:pPr>
            <a:r>
              <a:rPr sz="1200" b="1" spc="30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</a:t>
            </a:r>
            <a:r>
              <a:rPr sz="1200" b="1" spc="5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>
              <a:lnSpc>
                <a:spcPts val="1180"/>
              </a:lnSpc>
              <a:tabLst>
                <a:tab pos="10379710" algn="l"/>
              </a:tabLst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</a:t>
            </a:r>
            <a:r>
              <a:rPr sz="15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	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16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3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d</a:t>
            </a:r>
            <a:r>
              <a:rPr sz="1500" spc="-359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23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87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19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hn</a:t>
            </a:r>
            <a:r>
              <a:rPr sz="1500" spc="-150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22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75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254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82" baseline="-2800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f</a:t>
            </a:r>
            <a:endParaRPr sz="1500" baseline="-28000">
              <a:latin typeface="Trebuchet MS" panose="020B0603020202020204"/>
              <a:cs typeface="Trebuchet MS" panose="020B0603020202020204"/>
            </a:endParaRPr>
          </a:p>
          <a:p>
            <a:pPr>
              <a:lnSpc>
                <a:spcPts val="1740"/>
              </a:lnSpc>
              <a:tabLst>
                <a:tab pos="10379710" algn="l"/>
              </a:tabLst>
            </a:pPr>
            <a:r>
              <a:rPr sz="2250" spc="-247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2250" spc="-38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2250" spc="-292" baseline="-40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	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11756136" y="0"/>
              <a:ext cx="374903" cy="504444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7" name="object 7"/>
          <p:cNvGrpSpPr/>
          <p:nvPr/>
        </p:nvGrpSpPr>
        <p:grpSpPr>
          <a:xfrm>
            <a:off x="0" y="0"/>
            <a:ext cx="12192000" cy="603885"/>
            <a:chOff x="0" y="0"/>
            <a:chExt cx="12192000" cy="603885"/>
          </a:xfrm>
        </p:grpSpPr>
        <p:sp>
          <p:nvSpPr>
            <p:cNvPr id="8" name="object 8"/>
            <p:cNvSpPr/>
            <p:nvPr/>
          </p:nvSpPr>
          <p:spPr>
            <a:xfrm>
              <a:off x="0" y="0"/>
              <a:ext cx="12191999" cy="60350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565403" y="126492"/>
              <a:ext cx="1888236" cy="46481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644448" y="86614"/>
            <a:ext cx="1370330" cy="482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500" spc="-2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C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h</a:t>
            </a:r>
            <a:r>
              <a:rPr sz="1500" spc="-24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</a:t>
            </a:r>
            <a:r>
              <a:rPr sz="1500" spc="-17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24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q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8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11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g</a:t>
            </a:r>
            <a:r>
              <a:rPr sz="1500" spc="-3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U</a:t>
            </a:r>
            <a:r>
              <a:rPr sz="1500" spc="-20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n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16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v</a:t>
            </a:r>
            <a:r>
              <a:rPr sz="1500" spc="-2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e</a:t>
            </a:r>
            <a:r>
              <a:rPr sz="1500" spc="-12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r</a:t>
            </a:r>
            <a:r>
              <a:rPr sz="1500" spc="-70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s</a:t>
            </a:r>
            <a:r>
              <a:rPr sz="1500" spc="-13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i</a:t>
            </a:r>
            <a:r>
              <a:rPr sz="1500" spc="-204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</a:t>
            </a:r>
            <a:r>
              <a:rPr sz="1500" spc="-1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y  </a:t>
            </a:r>
            <a:r>
              <a:rPr sz="1500" spc="-1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of</a:t>
            </a:r>
            <a:r>
              <a:rPr sz="1500" spc="-26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500" spc="-195" dirty="0">
                <a:solidFill>
                  <a:srgbClr val="FFFFFF"/>
                </a:solidFill>
                <a:latin typeface="Trebuchet MS" panose="020B0603020202020204"/>
                <a:cs typeface="Trebuchet MS" panose="020B0603020202020204"/>
              </a:rPr>
              <a:t>Technology</a:t>
            </a:r>
            <a:endParaRPr sz="1500">
              <a:latin typeface="Trebuchet MS" panose="020B0603020202020204"/>
              <a:cs typeface="Trebuchet MS" panose="020B0603020202020204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782043" y="0"/>
            <a:ext cx="339851" cy="504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 txBox="1"/>
          <p:nvPr/>
        </p:nvSpPr>
        <p:spPr>
          <a:xfrm>
            <a:off x="11024361" y="46101"/>
            <a:ext cx="995044" cy="4953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1370"/>
              </a:lnSpc>
              <a:spcBef>
                <a:spcPts val="100"/>
              </a:spcBef>
            </a:pPr>
            <a:r>
              <a:rPr sz="1200" b="1" spc="45" dirty="0">
                <a:solidFill>
                  <a:srgbClr val="FFFFFF"/>
                </a:solidFill>
                <a:latin typeface="Arial" panose="020B0604020202020204"/>
                <a:cs typeface="Arial" panose="020B0604020202020204"/>
              </a:rPr>
              <a:t>ATAI</a:t>
            </a:r>
            <a:endParaRPr sz="1200">
              <a:latin typeface="Arial" panose="020B0604020202020204"/>
              <a:cs typeface="Arial" panose="020B0604020202020204"/>
            </a:endParaRPr>
          </a:p>
          <a:p>
            <a:pPr marL="12700">
              <a:lnSpc>
                <a:spcPts val="1130"/>
              </a:lnSpc>
            </a:pPr>
            <a:r>
              <a:rPr sz="1000" spc="-120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AdvancedTechniqueof</a:t>
            </a:r>
            <a:endParaRPr sz="1000">
              <a:latin typeface="Trebuchet MS" panose="020B0603020202020204"/>
              <a:cs typeface="Trebuchet MS" panose="020B0603020202020204"/>
            </a:endParaRPr>
          </a:p>
          <a:p>
            <a:pPr marL="12700">
              <a:lnSpc>
                <a:spcPct val="100000"/>
              </a:lnSpc>
            </a:pP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Artificial</a:t>
            </a:r>
            <a:r>
              <a:rPr sz="1000" spc="2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 </a:t>
            </a:r>
            <a:r>
              <a:rPr sz="1000" spc="-105" dirty="0">
                <a:solidFill>
                  <a:srgbClr val="D9D9D9"/>
                </a:solidFill>
                <a:latin typeface="Trebuchet MS" panose="020B0603020202020204"/>
                <a:cs typeface="Trebuchet MS" panose="020B0603020202020204"/>
              </a:rPr>
              <a:t>Intelligence</a:t>
            </a:r>
            <a:endParaRPr sz="1000">
              <a:latin typeface="Trebuchet MS" panose="020B0603020202020204"/>
              <a:cs typeface="Trebuchet MS" panose="020B0603020202020204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535423" y="531876"/>
            <a:ext cx="3117850" cy="1040130"/>
            <a:chOff x="4535423" y="531876"/>
            <a:chExt cx="3117850" cy="1040130"/>
          </a:xfrm>
        </p:grpSpPr>
        <p:sp>
          <p:nvSpPr>
            <p:cNvPr id="14" name="object 14"/>
            <p:cNvSpPr/>
            <p:nvPr/>
          </p:nvSpPr>
          <p:spPr>
            <a:xfrm>
              <a:off x="4829338" y="1150592"/>
              <a:ext cx="2521899" cy="154509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4535423" y="531876"/>
              <a:ext cx="3117342" cy="1040129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4839461" y="682497"/>
            <a:ext cx="25146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001F5F"/>
                </a:solidFill>
                <a:latin typeface="Times New Roman" panose="02020603050405020304"/>
                <a:cs typeface="Times New Roman" panose="02020603050405020304"/>
              </a:rPr>
              <a:t>Experiments</a:t>
            </a:r>
            <a:endParaRPr sz="3600"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7" name="图片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9095" y="1431290"/>
            <a:ext cx="11533505" cy="19977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76600" y="3657600"/>
            <a:ext cx="5998210" cy="279146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COMMONDATA" val="eyJoZGlkIjoiZWMxYmYzNGJjZTdhMjU4Yzg2ZGFmYjVkMWRiNzA0MjQifQ=="/>
  <p:tag name="commondata" val="eyJoZGlkIjoiMjBkZTM0OGMzMWQ4M2VlY2NjNzYwNTY2N2VlMTRmNzIifQ=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3748</Words>
  <Application>WPS 演示</Application>
  <PresentationFormat>On-screen Show (4:3)</PresentationFormat>
  <Paragraphs>229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Arial</vt:lpstr>
      <vt:lpstr>宋体</vt:lpstr>
      <vt:lpstr>Wingdings</vt:lpstr>
      <vt:lpstr>Trebuchet MS</vt:lpstr>
      <vt:lpstr>Arial</vt:lpstr>
      <vt:lpstr>Times New Roman</vt:lpstr>
      <vt:lpstr>Noto Sans Mono CJK HK</vt:lpstr>
      <vt:lpstr>Segoe Print</vt:lpstr>
      <vt:lpstr>Times New Roman</vt:lpstr>
      <vt:lpstr>Calibri</vt:lpstr>
      <vt:lpstr>微软雅黑</vt:lpstr>
      <vt:lpstr>Arial Unicode MS</vt:lpstr>
      <vt:lpstr>Office Theme</vt:lpstr>
      <vt:lpstr>PowerPoint 演示文稿</vt:lpstr>
      <vt:lpstr>PowerPoint 演示文稿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ChongqingUniversity  of Technology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ChongqingUniversity  of Technology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Xiaofei Zhu</dc:creator>
  <cp:lastModifiedBy>T</cp:lastModifiedBy>
  <cp:revision>23</cp:revision>
  <dcterms:created xsi:type="dcterms:W3CDTF">2023-09-17T03:47:00Z</dcterms:created>
  <dcterms:modified xsi:type="dcterms:W3CDTF">2024-05-09T11:15:29Z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2023-09-01T16:00:00Z</vt:filetime>
  </property>
  <property fmtid="{D5CDD505-2E9C-101B-9397-08002B2CF9AE}" pid="3" name="Creator">
    <vt:lpwstr>Microsoft? PowerPoint? 2016</vt:lpwstr>
  </property>
  <property fmtid="{D5CDD505-2E9C-101B-9397-08002B2CF9AE}" pid="4" name="LastSaved">
    <vt:filetime>2023-09-22T16:00:00Z</vt:filetime>
  </property>
  <property fmtid="{D5CDD505-2E9C-101B-9397-08002B2CF9AE}" pid="5" name="ICV">
    <vt:lpwstr>A86CF9EF0DFA4142AA492EF6BA66558A_12</vt:lpwstr>
  </property>
  <property fmtid="{D5CDD505-2E9C-101B-9397-08002B2CF9AE}" pid="6" name="KSOProductBuildVer">
    <vt:lpwstr>2052-12.1.0.16729</vt:lpwstr>
  </property>
</Properties>
</file>